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8.xml" ContentType="application/vnd.openxmlformats-officedocument.them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2" r:id="rId2"/>
    <p:sldMasterId id="2147483664" r:id="rId3"/>
    <p:sldMasterId id="2147483666" r:id="rId4"/>
    <p:sldMasterId id="2147483674" r:id="rId5"/>
    <p:sldMasterId id="2147483684" r:id="rId6"/>
    <p:sldMasterId id="2147483677" r:id="rId7"/>
    <p:sldMasterId id="2147483648" r:id="rId8"/>
  </p:sldMasterIdLst>
  <p:notesMasterIdLst>
    <p:notesMasterId r:id="rId51"/>
  </p:notesMasterIdLst>
  <p:handoutMasterIdLst>
    <p:handoutMasterId r:id="rId52"/>
  </p:handoutMasterIdLst>
  <p:sldIdLst>
    <p:sldId id="517" r:id="rId9"/>
    <p:sldId id="514" r:id="rId10"/>
    <p:sldId id="262" r:id="rId11"/>
    <p:sldId id="270" r:id="rId12"/>
    <p:sldId id="442" r:id="rId13"/>
    <p:sldId id="263" r:id="rId14"/>
    <p:sldId id="487" r:id="rId15"/>
    <p:sldId id="443" r:id="rId16"/>
    <p:sldId id="445" r:id="rId17"/>
    <p:sldId id="518" r:id="rId18"/>
    <p:sldId id="463" r:id="rId19"/>
    <p:sldId id="460" r:id="rId20"/>
    <p:sldId id="474" r:id="rId21"/>
    <p:sldId id="461" r:id="rId22"/>
    <p:sldId id="462" r:id="rId23"/>
    <p:sldId id="479" r:id="rId24"/>
    <p:sldId id="446" r:id="rId25"/>
    <p:sldId id="481" r:id="rId26"/>
    <p:sldId id="482" r:id="rId27"/>
    <p:sldId id="448" r:id="rId28"/>
    <p:sldId id="485" r:id="rId29"/>
    <p:sldId id="486" r:id="rId30"/>
    <p:sldId id="488" r:id="rId31"/>
    <p:sldId id="492" r:id="rId32"/>
    <p:sldId id="503" r:id="rId33"/>
    <p:sldId id="489" r:id="rId34"/>
    <p:sldId id="516" r:id="rId35"/>
    <p:sldId id="504" r:id="rId36"/>
    <p:sldId id="490" r:id="rId37"/>
    <p:sldId id="505" r:id="rId38"/>
    <p:sldId id="515" r:id="rId39"/>
    <p:sldId id="519" r:id="rId40"/>
    <p:sldId id="520" r:id="rId41"/>
    <p:sldId id="521" r:id="rId42"/>
    <p:sldId id="522" r:id="rId43"/>
    <p:sldId id="523" r:id="rId44"/>
    <p:sldId id="524" r:id="rId45"/>
    <p:sldId id="525" r:id="rId46"/>
    <p:sldId id="526" r:id="rId47"/>
    <p:sldId id="527" r:id="rId48"/>
    <p:sldId id="268" r:id="rId49"/>
    <p:sldId id="289" r:id="rId5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ROGRAMA" id="{E4AEF03D-9D18-48DF-8429-D5466CBECD67}">
          <p14:sldIdLst>
            <p14:sldId id="517"/>
          </p14:sldIdLst>
        </p14:section>
        <p14:section name="Expositor" id="{D46026B5-8027-4805-9708-8AB96CAD7A96}">
          <p14:sldIdLst>
            <p14:sldId id="514"/>
          </p14:sldIdLst>
        </p14:section>
        <p14:section name="Contenido del Programa" id="{84C75EE0-6067-4664-9B5A-ADB4C8948107}">
          <p14:sldIdLst>
            <p14:sldId id="262"/>
            <p14:sldId id="270"/>
          </p14:sldIdLst>
        </p14:section>
        <p14:section name="PORTADA CURSO" id="{D8B117CB-57A3-411C-B931-BD12BDC01CA1}">
          <p14:sldIdLst>
            <p14:sldId id="442"/>
          </p14:sldIdLst>
        </p14:section>
        <p14:section name="Contenido del curso" id="{2835BDE2-184B-459C-84B7-5AC9F3110E6B}">
          <p14:sldIdLst>
            <p14:sldId id="263"/>
            <p14:sldId id="487"/>
          </p14:sldIdLst>
        </p14:section>
        <p14:section name="Capitulo 1" id="{4FCF8F74-18EE-4DD8-809B-B78E9365BCB4}">
          <p14:sldIdLst>
            <p14:sldId id="443"/>
            <p14:sldId id="445"/>
            <p14:sldId id="518"/>
          </p14:sldIdLst>
        </p14:section>
        <p14:section name="Capitulo 2" id="{56FBD432-18E0-4612-8B09-554917C05F1A}">
          <p14:sldIdLst>
            <p14:sldId id="463"/>
            <p14:sldId id="460"/>
            <p14:sldId id="474"/>
          </p14:sldIdLst>
        </p14:section>
        <p14:section name="Capitulo 3" id="{2F9974E3-29E2-4664-AFCB-5B21CCB209E3}">
          <p14:sldIdLst>
            <p14:sldId id="461"/>
            <p14:sldId id="462"/>
            <p14:sldId id="479"/>
          </p14:sldIdLst>
        </p14:section>
        <p14:section name="Capitulo 4" id="{46DE4994-8B8A-4A61-8466-29D0E3BFAEE2}">
          <p14:sldIdLst>
            <p14:sldId id="446"/>
            <p14:sldId id="481"/>
            <p14:sldId id="482"/>
          </p14:sldIdLst>
        </p14:section>
        <p14:section name="Capitulo 5" id="{D79230A3-FEEC-4917-83EC-743FB6924828}">
          <p14:sldIdLst>
            <p14:sldId id="448"/>
            <p14:sldId id="485"/>
            <p14:sldId id="486"/>
          </p14:sldIdLst>
        </p14:section>
        <p14:section name="Capítulo 6" id="{57EB1E85-9F44-4FE7-9D4B-B05E1BBDBF3C}">
          <p14:sldIdLst>
            <p14:sldId id="488"/>
            <p14:sldId id="492"/>
            <p14:sldId id="503"/>
          </p14:sldIdLst>
        </p14:section>
        <p14:section name="Capítulo 7" id="{FAB2C1E7-27DB-4F3D-A2DF-9331D21BF39C}">
          <p14:sldIdLst>
            <p14:sldId id="489"/>
            <p14:sldId id="516"/>
            <p14:sldId id="504"/>
          </p14:sldIdLst>
        </p14:section>
        <p14:section name="Capítulo 8" id="{CB92B7C0-6460-4D86-8ECB-DE8FF327F31E}">
          <p14:sldIdLst>
            <p14:sldId id="490"/>
            <p14:sldId id="505"/>
            <p14:sldId id="515"/>
          </p14:sldIdLst>
        </p14:section>
        <p14:section name="Capítulo 9" id="{CED90D0E-4581-4CC0-88C5-3983D01796B2}">
          <p14:sldIdLst>
            <p14:sldId id="519"/>
            <p14:sldId id="520"/>
            <p14:sldId id="521"/>
          </p14:sldIdLst>
        </p14:section>
        <p14:section name="Capítulo 10" id="{87D74BB9-4A6F-4105-BF99-27362DDA7F34}">
          <p14:sldIdLst>
            <p14:sldId id="522"/>
            <p14:sldId id="523"/>
            <p14:sldId id="524"/>
          </p14:sldIdLst>
        </p14:section>
        <p14:section name="Capítulo 11" id="{3DA15490-B7E9-407A-A283-C15BEA41B9E0}">
          <p14:sldIdLst>
            <p14:sldId id="525"/>
            <p14:sldId id="526"/>
            <p14:sldId id="527"/>
          </p14:sldIdLst>
        </p14:section>
        <p14:section name="Bibliografia" id="{B7E40968-62B9-4E26-875E-DD0E9EF37616}">
          <p14:sldIdLst>
            <p14:sldId id="26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4" roundtripDataSignature="AMtx7mjUWukMGyR3dQXsFENfNALuw+09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EF"/>
    <a:srgbClr val="69E7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94660"/>
  </p:normalViewPr>
  <p:slideViewPr>
    <p:cSldViewPr snapToGrid="0">
      <p:cViewPr varScale="1">
        <p:scale>
          <a:sx n="99" d="100"/>
          <a:sy n="99" d="100"/>
        </p:scale>
        <p:origin x="96" y="1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299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9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" Type="http://schemas.openxmlformats.org/officeDocument/2006/relationships/slideMaster" Target="slideMasters/slideMaster5.xml"/><Relationship Id="rId95" Type="http://schemas.openxmlformats.org/officeDocument/2006/relationships/presProps" Target="presProps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handoutMaster" Target="handoutMasters/handoutMaster1.xml"/><Relationship Id="rId94" Type="http://customschemas.google.com/relationships/presentationmetadata" Target="meta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C9D1C4F-E558-4DC0-A7D5-809D48F6BD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2CBBA92-318C-458A-8500-67570DAD45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9EB03-E0BB-4C76-95EC-0FFF4E98FEF4}" type="datetimeFigureOut">
              <a:rPr lang="es-MX" smtClean="0"/>
              <a:t>11/04/2023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C33C76E-AB47-4105-A1EA-393B53E7EE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2EEC0D1-56C9-473A-9BB2-DB23EAC0AE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68FE4-5CBB-4E85-8F79-9B5BCCC00A9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26960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82d4f39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1d82d4f39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4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82d4f39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1d82d4f39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447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fif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fi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fif"/><Relationship Id="rId5" Type="http://schemas.openxmlformats.org/officeDocument/2006/relationships/image" Target="../media/image12.jfif"/><Relationship Id="rId4" Type="http://schemas.openxmlformats.org/officeDocument/2006/relationships/image" Target="../media/image1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jfif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fif"/><Relationship Id="rId4" Type="http://schemas.openxmlformats.org/officeDocument/2006/relationships/image" Target="../media/image2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6.jpe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07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41818"/>
            <a:ext cx="27533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INTRODUCCIÓN A PYTHON PARA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CIENCIA DE DATOS Y ML</a:t>
            </a:r>
            <a:endParaRPr kumimoji="0" lang="es-MX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091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3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41818"/>
            <a:ext cx="27533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III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ANÁLISIS Y LIMPIEZA DE DATOS</a:t>
            </a:r>
            <a:endParaRPr kumimoji="0" lang="es-MX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2252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4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41818"/>
            <a:ext cx="27533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IV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VISUALIZACIÓN DE DATOS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CON PYTHON</a:t>
            </a:r>
            <a:endParaRPr kumimoji="0" lang="es-MX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1681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5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41818"/>
            <a:ext cx="27533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V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ALGORITMOS CON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ENTRENAMIENTO SUPERVISADO</a:t>
            </a:r>
          </a:p>
        </p:txBody>
      </p:sp>
    </p:spTree>
    <p:extLst>
      <p:ext uri="{BB962C8B-B14F-4D97-AF65-F5344CB8AC3E}">
        <p14:creationId xmlns:p14="http://schemas.microsoft.com/office/powerpoint/2010/main" val="2733973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6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606473"/>
            <a:ext cx="19128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VI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ALGORITMOS CON ENTRENAMIENTO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NO SUPERVISADO 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7854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606473"/>
            <a:ext cx="19128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VII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INTRODUCCIÓN A LAS REDES NEURONALES 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42513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8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41818"/>
            <a:ext cx="27533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VIII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MODELAMIENTO DE REDES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NEURONALES CON PYTHON </a:t>
            </a:r>
            <a:endParaRPr kumimoji="0" lang="es-MX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6964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X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IX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APLICACIONES DE DATOS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NO ESTRUCTURADOS </a:t>
            </a:r>
            <a:endParaRPr kumimoji="0" lang="es-MX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9321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0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X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APLICACIONES EN LA INGENIERÍA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ELÉCTRICA 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19058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XI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?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8809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.23.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498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General CURSO IV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F3EA142-010A-452C-BAEA-44B2DD2B2F6D}"/>
              </a:ext>
            </a:extLst>
          </p:cNvPr>
          <p:cNvSpPr txBox="1"/>
          <p:nvPr userDrawn="1"/>
        </p:nvSpPr>
        <p:spPr>
          <a:xfrm>
            <a:off x="470104" y="5532219"/>
            <a:ext cx="1941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XII</a:t>
            </a:r>
          </a:p>
        </p:txBody>
      </p:sp>
      <p:sp>
        <p:nvSpPr>
          <p:cNvPr id="4" name="CuadroTexto 1">
            <a:extLst>
              <a:ext uri="{FF2B5EF4-FFF2-40B4-BE49-F238E27FC236}">
                <a16:creationId xmlns:a16="http://schemas.microsoft.com/office/drawing/2014/main" id="{7EC480FA-6C79-4598-8236-E4655F13F4CC}"/>
              </a:ext>
            </a:extLst>
          </p:cNvPr>
          <p:cNvSpPr txBox="1"/>
          <p:nvPr userDrawn="1"/>
        </p:nvSpPr>
        <p:spPr>
          <a:xfrm>
            <a:off x="470104" y="283355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?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7206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75FA902F-0B65-4523-8D80-88FB18095C78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</a:t>
            </a:r>
          </a:p>
        </p:txBody>
      </p:sp>
      <p:sp>
        <p:nvSpPr>
          <p:cNvPr id="9" name="CuadroTexto 1">
            <a:extLst>
              <a:ext uri="{FF2B5EF4-FFF2-40B4-BE49-F238E27FC236}">
                <a16:creationId xmlns:a16="http://schemas.microsoft.com/office/drawing/2014/main" id="{F4BF1AE9-9A51-4BAD-A3AC-60F146B8F933}"/>
              </a:ext>
            </a:extLst>
          </p:cNvPr>
          <p:cNvSpPr txBox="1"/>
          <p:nvPr userDrawn="1"/>
        </p:nvSpPr>
        <p:spPr>
          <a:xfrm>
            <a:off x="470104" y="283355"/>
            <a:ext cx="114617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3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CAPÍTULOS</a:t>
            </a:r>
            <a:endParaRPr kumimoji="0" lang="es-PE" sz="3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8751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1"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75FA902F-0B65-4523-8D80-88FB18095C78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</a:t>
            </a:r>
          </a:p>
        </p:txBody>
      </p:sp>
      <p:sp>
        <p:nvSpPr>
          <p:cNvPr id="9" name="CuadroTexto 1">
            <a:extLst>
              <a:ext uri="{FF2B5EF4-FFF2-40B4-BE49-F238E27FC236}">
                <a16:creationId xmlns:a16="http://schemas.microsoft.com/office/drawing/2014/main" id="{F4BF1AE9-9A51-4BAD-A3AC-60F146B8F933}"/>
              </a:ext>
            </a:extLst>
          </p:cNvPr>
          <p:cNvSpPr txBox="1"/>
          <p:nvPr userDrawn="1"/>
        </p:nvSpPr>
        <p:spPr>
          <a:xfrm>
            <a:off x="470104" y="283355"/>
            <a:ext cx="114617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3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FUNDAMENTOS TÉCNICOS</a:t>
            </a:r>
            <a:endParaRPr kumimoji="0" lang="es-PE" sz="3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81097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2"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34086451-D953-48F8-A7EC-C757E9B28B4B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II</a:t>
            </a:r>
          </a:p>
        </p:txBody>
      </p:sp>
      <p:sp>
        <p:nvSpPr>
          <p:cNvPr id="9" name="CuadroTexto 1">
            <a:extLst>
              <a:ext uri="{FF2B5EF4-FFF2-40B4-BE49-F238E27FC236}">
                <a16:creationId xmlns:a16="http://schemas.microsoft.com/office/drawing/2014/main" id="{43947879-BCC0-4D7F-9346-9804F29D9B73}"/>
              </a:ext>
            </a:extLst>
          </p:cNvPr>
          <p:cNvSpPr txBox="1"/>
          <p:nvPr userDrawn="1"/>
        </p:nvSpPr>
        <p:spPr>
          <a:xfrm>
            <a:off x="313086" y="246409"/>
            <a:ext cx="117218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3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INFORMACIÓN REQUERIDA</a:t>
            </a:r>
            <a:endParaRPr kumimoji="0" lang="es-PE" sz="3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540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3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III</a:t>
            </a:r>
          </a:p>
        </p:txBody>
      </p:sp>
      <p:sp>
        <p:nvSpPr>
          <p:cNvPr id="4" name="CuadroTexto 1">
            <a:extLst>
              <a:ext uri="{FF2B5EF4-FFF2-40B4-BE49-F238E27FC236}">
                <a16:creationId xmlns:a16="http://schemas.microsoft.com/office/drawing/2014/main" id="{50A1AFB4-C0DC-4AFA-A795-93A794C81C2A}"/>
              </a:ext>
            </a:extLst>
          </p:cNvPr>
          <p:cNvSpPr txBox="1"/>
          <p:nvPr userDrawn="1"/>
        </p:nvSpPr>
        <p:spPr>
          <a:xfrm>
            <a:off x="470103" y="179470"/>
            <a:ext cx="1164800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3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METODOLOGÍA Y CRITERIOS</a:t>
            </a:r>
          </a:p>
        </p:txBody>
      </p:sp>
    </p:spTree>
    <p:extLst>
      <p:ext uri="{BB962C8B-B14F-4D97-AF65-F5344CB8AC3E}">
        <p14:creationId xmlns:p14="http://schemas.microsoft.com/office/powerpoint/2010/main" val="16806519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4"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IV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NORMATIVAS Y ESTÁNDARES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INTERNACIONALES</a:t>
            </a:r>
          </a:p>
        </p:txBody>
      </p:sp>
    </p:spTree>
    <p:extLst>
      <p:ext uri="{BB962C8B-B14F-4D97-AF65-F5344CB8AC3E}">
        <p14:creationId xmlns:p14="http://schemas.microsoft.com/office/powerpoint/2010/main" val="578015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5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V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ESTUDIO DE ESTABILIDAD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TRANSITORIA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91163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VI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ESTUDIO DE ESTABILIDAD 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PEQUEÑA SEÑAL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80464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7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41818"/>
            <a:ext cx="18851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VII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ESTUDIO DE ESTABILIDAD DE FRECUENCIA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31773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8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14109"/>
            <a:ext cx="22361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VIII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EJEMPLOS ILUSTRATIVOS 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ACADÉMICOS</a:t>
            </a:r>
          </a:p>
        </p:txBody>
      </p:sp>
    </p:spTree>
    <p:extLst>
      <p:ext uri="{BB962C8B-B14F-4D97-AF65-F5344CB8AC3E}">
        <p14:creationId xmlns:p14="http://schemas.microsoft.com/office/powerpoint/2010/main" val="4202060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FB16889-51C1-4DD8-ADD5-0F3F0797E4FA}"/>
              </a:ext>
            </a:extLst>
          </p:cNvPr>
          <p:cNvSpPr txBox="1"/>
          <p:nvPr userDrawn="1"/>
        </p:nvSpPr>
        <p:spPr>
          <a:xfrm>
            <a:off x="1112400" y="2491200"/>
            <a:ext cx="3344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Luis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Chamorro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1A8900F-87F6-469A-9283-7386FE225A3E}"/>
              </a:ext>
            </a:extLst>
          </p:cNvPr>
          <p:cNvSpPr txBox="1"/>
          <p:nvPr userDrawn="1"/>
        </p:nvSpPr>
        <p:spPr>
          <a:xfrm>
            <a:off x="1197694" y="4222083"/>
            <a:ext cx="2840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s-MX" sz="1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Especialista en Estudios Eléctricos Dinámicos en Sistemas de Potencia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4F3F507-5A13-4C3B-AFD2-FAD15EAB088C}"/>
              </a:ext>
            </a:extLst>
          </p:cNvPr>
          <p:cNvSpPr txBox="1"/>
          <p:nvPr userDrawn="1"/>
        </p:nvSpPr>
        <p:spPr>
          <a:xfrm>
            <a:off x="945719" y="5614412"/>
            <a:ext cx="3344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/>
                <a:sym typeface="Arial"/>
              </a:rPr>
              <a:t>Perú</a:t>
            </a:r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DA57CDC-52A8-4E54-8A4C-4BD9BEF5C1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61"/>
          <a:stretch/>
        </p:blipFill>
        <p:spPr>
          <a:xfrm>
            <a:off x="1727200" y="623765"/>
            <a:ext cx="1773381" cy="1773583"/>
          </a:xfrm>
          <a:prstGeom prst="roundRect">
            <a:avLst>
              <a:gd name="adj" fmla="val 4187"/>
            </a:avLst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31CE736-2D69-4BB7-9B35-62CBC6B3B8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341" y="5017523"/>
            <a:ext cx="1336956" cy="133695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E1F3355-C1B6-4EEF-9BDA-44F56528B9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08407" y="2489924"/>
            <a:ext cx="2956455" cy="75388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4EA39AE-BD20-41E1-962E-3AAD70D729A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07" y="5017523"/>
            <a:ext cx="1336956" cy="133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2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9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IX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APLICACIONES REALES CON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DIGSILENT POWERFACTORY</a:t>
            </a:r>
          </a:p>
        </p:txBody>
      </p:sp>
    </p:spTree>
    <p:extLst>
      <p:ext uri="{BB962C8B-B14F-4D97-AF65-F5344CB8AC3E}">
        <p14:creationId xmlns:p14="http://schemas.microsoft.com/office/powerpoint/2010/main" val="38928910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X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?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76002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XI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?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68923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51055"/>
            <a:ext cx="20883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XII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?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1908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14109"/>
            <a:ext cx="24024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XIII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?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94688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1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32219"/>
            <a:ext cx="22361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XIV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?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7375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DEL CURSO 6 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C927A9-F6C5-4244-B66F-76BB8F7A397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12713553"/>
              </p:ext>
            </p:extLst>
          </p:nvPr>
        </p:nvGraphicFramePr>
        <p:xfrm>
          <a:off x="808991" y="1619981"/>
          <a:ext cx="10091677" cy="446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7815">
                  <a:extLst>
                    <a:ext uri="{9D8B030D-6E8A-4147-A177-3AD203B41FA5}">
                      <a16:colId xmlns:a16="http://schemas.microsoft.com/office/drawing/2014/main" val="4038097177"/>
                    </a:ext>
                  </a:extLst>
                </a:gridCol>
                <a:gridCol w="9053862">
                  <a:extLst>
                    <a:ext uri="{9D8B030D-6E8A-4147-A177-3AD203B41FA5}">
                      <a16:colId xmlns:a16="http://schemas.microsoft.com/office/drawing/2014/main" val="137809455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</a:rPr>
                        <a:t>1.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3EF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Lógica del valor de los datos para la toma de decisiones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0405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400" b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</a:rPr>
                        <a:t>2</a:t>
                      </a:r>
                      <a:r>
                        <a:rPr lang="es-ES" sz="2400" b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</a:rPr>
                        <a:t>.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3EF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Fundamentos estadísticos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278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419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</a:rPr>
                        <a:t>3.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3EF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Alineamiento de los datos a la formulación del problema</a:t>
                      </a:r>
                      <a:endParaRPr lang="en-US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7204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</a:rPr>
                        <a:t>4</a:t>
                      </a:r>
                      <a:r>
                        <a:rPr kumimoji="0" lang="es-MX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</a:rPr>
                        <a:t>.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3EF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Fundamentos de análisis de datos para el aprendizaje de máquina</a:t>
                      </a:r>
                      <a:endParaRPr lang="es-MX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0365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5.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3EF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Atributos y etiquetas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2542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6.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3EF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Conceptos de estadística para 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778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2039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urso 6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6560BE5-5FE7-42A5-9CCE-EE79F73ED9A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88057724"/>
              </p:ext>
            </p:extLst>
          </p:nvPr>
        </p:nvGraphicFramePr>
        <p:xfrm>
          <a:off x="827464" y="1651360"/>
          <a:ext cx="10091677" cy="380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7815">
                  <a:extLst>
                    <a:ext uri="{9D8B030D-6E8A-4147-A177-3AD203B41FA5}">
                      <a16:colId xmlns:a16="http://schemas.microsoft.com/office/drawing/2014/main" val="4038097177"/>
                    </a:ext>
                  </a:extLst>
                </a:gridCol>
                <a:gridCol w="9053862">
                  <a:extLst>
                    <a:ext uri="{9D8B030D-6E8A-4147-A177-3AD203B41FA5}">
                      <a16:colId xmlns:a16="http://schemas.microsoft.com/office/drawing/2014/main" val="137809455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419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</a:rPr>
                        <a:t>7.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3EF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Calidad de datos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0405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419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</a:rPr>
                        <a:t>8.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3EF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Análisis exploratorio de datos</a:t>
                      </a:r>
                    </a:p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278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419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</a:rPr>
                        <a:t>9.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3EF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Preparación de la data para el modelamiento</a:t>
                      </a:r>
                      <a:endParaRPr lang="es-MX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7204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</a:rPr>
                        <a:t>10.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3EF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Criterios de selección de modelos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0365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11.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3EF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Criterios para la evaluación de modelos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25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8429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">
            <a:extLst>
              <a:ext uri="{FF2B5EF4-FFF2-40B4-BE49-F238E27FC236}">
                <a16:creationId xmlns:a16="http://schemas.microsoft.com/office/drawing/2014/main" id="{F849C84B-626D-4B4E-949E-D9961E8230F9}"/>
              </a:ext>
            </a:extLst>
          </p:cNvPr>
          <p:cNvSpPr txBox="1"/>
          <p:nvPr userDrawn="1"/>
        </p:nvSpPr>
        <p:spPr>
          <a:xfrm>
            <a:off x="471600" y="284400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Lógica del valor de los datos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Para la toma de decisiones</a:t>
            </a:r>
          </a:p>
        </p:txBody>
      </p:sp>
      <p:sp>
        <p:nvSpPr>
          <p:cNvPr id="8" name="CuadroTexto 8">
            <a:extLst>
              <a:ext uri="{FF2B5EF4-FFF2-40B4-BE49-F238E27FC236}">
                <a16:creationId xmlns:a16="http://schemas.microsoft.com/office/drawing/2014/main" id="{CFCA9599-1042-46B1-B62C-5109949B72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0104" y="5850037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altLang="es-PE" sz="6600" b="1" dirty="0">
                <a:solidFill>
                  <a:schemeClr val="bg1"/>
                </a:solidFill>
                <a:latin typeface="Montserrat" panose="00000500000000000000" pitchFamily="50" charset="0"/>
              </a:rPr>
              <a:t>1</a:t>
            </a:r>
            <a:endParaRPr kumimoji="0" lang="es-ES" altLang="es-PE" sz="6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9339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8B8F9CAA-EDF0-4D59-9E5F-9B87373B04F6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Fundamentos estadísticos</a:t>
            </a: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96915461-9B4F-4447-9A3B-6BE9CF047A4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9832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3FD51BE4-091C-4DB3-B47E-5E9571F0D0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75" t="7764" r="3327"/>
          <a:stretch/>
        </p:blipFill>
        <p:spPr>
          <a:xfrm>
            <a:off x="1735570" y="607180"/>
            <a:ext cx="1765012" cy="179427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15F5E9C-5C4B-4C1E-977F-4B2C1F2749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728" y="1957014"/>
            <a:ext cx="2978500" cy="168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HP2000\Downloads\Telegram Desktop\BRIPCO Branding\BRIPCO COLOR SMALL.png">
            <a:extLst>
              <a:ext uri="{FF2B5EF4-FFF2-40B4-BE49-F238E27FC236}">
                <a16:creationId xmlns:a16="http://schemas.microsoft.com/office/drawing/2014/main" id="{1405FABF-D1B2-4B0E-88C0-DD55DBF554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711" y="5270623"/>
            <a:ext cx="1273267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DC403B28-A83E-4905-B686-62DAE93BC5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538" y="5270623"/>
            <a:ext cx="1005840" cy="1005840"/>
          </a:xfrm>
          <a:prstGeom prst="rect">
            <a:avLst/>
          </a:prstGeom>
        </p:spPr>
      </p:pic>
      <p:pic>
        <p:nvPicPr>
          <p:cNvPr id="7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9EAA7BD-BFF2-4596-B49B-0805C23AFCB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938" y="5270623"/>
            <a:ext cx="1005840" cy="1005840"/>
          </a:xfrm>
          <a:prstGeom prst="rect">
            <a:avLst/>
          </a:prstGeom>
        </p:spPr>
      </p:pic>
      <p:pic>
        <p:nvPicPr>
          <p:cNvPr id="8" name="Imagen 7" descr="Texto&#10;&#10;Descripción generada automáticamente con confianza media">
            <a:extLst>
              <a:ext uri="{FF2B5EF4-FFF2-40B4-BE49-F238E27FC236}">
                <a16:creationId xmlns:a16="http://schemas.microsoft.com/office/drawing/2014/main" id="{378B9317-3ED3-4B3F-8831-BFEE559179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311" y="5270623"/>
            <a:ext cx="1005840" cy="100584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B930B71-9313-456F-AA0A-40B8D013EB5E}"/>
              </a:ext>
            </a:extLst>
          </p:cNvPr>
          <p:cNvSpPr txBox="1"/>
          <p:nvPr userDrawn="1"/>
        </p:nvSpPr>
        <p:spPr>
          <a:xfrm>
            <a:off x="1112400" y="2491200"/>
            <a:ext cx="334471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Luis J.  Rodríguez</a:t>
            </a:r>
          </a:p>
          <a:p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AE8DD1C-9C22-4BEC-AB63-C7993064F837}"/>
              </a:ext>
            </a:extLst>
          </p:cNvPr>
          <p:cNvSpPr txBox="1"/>
          <p:nvPr userDrawn="1"/>
        </p:nvSpPr>
        <p:spPr>
          <a:xfrm>
            <a:off x="1197694" y="4222083"/>
            <a:ext cx="2840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s-MX" sz="1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Especialista en Estudios eléctricos, Diseño e Ingeniería</a:t>
            </a:r>
          </a:p>
          <a:p>
            <a:endParaRPr lang="es-MX" sz="16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8989BE-49A9-480D-810C-AEB13E073586}"/>
              </a:ext>
            </a:extLst>
          </p:cNvPr>
          <p:cNvSpPr txBox="1"/>
          <p:nvPr userDrawn="1"/>
        </p:nvSpPr>
        <p:spPr>
          <a:xfrm>
            <a:off x="945719" y="5614412"/>
            <a:ext cx="3344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/>
                <a:sym typeface="Arial"/>
              </a:rPr>
              <a:t>Maracaibo,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/>
                <a:sym typeface="Arial"/>
              </a:rPr>
              <a:t>Venezuela</a:t>
            </a:r>
            <a:endParaRPr kumimoji="0" lang="es-PE" alt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Arial"/>
              <a:sym typeface="Arial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581901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ítu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D330A022-4410-47A8-8279-F12E4015E293}"/>
              </a:ext>
            </a:extLst>
          </p:cNvPr>
          <p:cNvSpPr txBox="1"/>
          <p:nvPr userDrawn="1"/>
        </p:nvSpPr>
        <p:spPr>
          <a:xfrm>
            <a:off x="471600" y="284400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Alineamiento de los datos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 la formulación del problema</a:t>
            </a: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69585000-80E4-4DA4-8AB8-E9395F3393B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921153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ítul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62F608B0-D7C5-445A-8E27-61BFF4C40A49}"/>
              </a:ext>
            </a:extLst>
          </p:cNvPr>
          <p:cNvSpPr txBox="1"/>
          <p:nvPr userDrawn="1"/>
        </p:nvSpPr>
        <p:spPr>
          <a:xfrm>
            <a:off x="471600" y="284400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Fundamentos 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Análisis de datos</a:t>
            </a: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1CCA76D1-BA5A-475B-91C1-73128FA7F6B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588908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ítul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B2B185EF-6D66-4D52-88DF-0BF0BDA55C17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Atributos y etiquetas</a:t>
            </a: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ED58B41-DDAE-4027-93F5-109C578472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886123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ítul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C3C62ABE-C442-4E04-8387-F5C00CD49206}"/>
              </a:ext>
            </a:extLst>
          </p:cNvPr>
          <p:cNvSpPr txBox="1"/>
          <p:nvPr userDrawn="1"/>
        </p:nvSpPr>
        <p:spPr>
          <a:xfrm>
            <a:off x="471600" y="284400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Conceptos de estadística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para ML</a:t>
            </a: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00A0A11E-DD03-4A3D-82B5-86E11AEE20D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11480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ítulo 7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1">
            <a:extLst>
              <a:ext uri="{FF2B5EF4-FFF2-40B4-BE49-F238E27FC236}">
                <a16:creationId xmlns:a16="http://schemas.microsoft.com/office/drawing/2014/main" id="{DC26E42A-FDFF-48D7-A7CC-54904CB8F488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Calidad de datos</a:t>
            </a:r>
          </a:p>
        </p:txBody>
      </p:sp>
      <p:sp>
        <p:nvSpPr>
          <p:cNvPr id="6" name="CuadroTexto 8">
            <a:extLst>
              <a:ext uri="{FF2B5EF4-FFF2-40B4-BE49-F238E27FC236}">
                <a16:creationId xmlns:a16="http://schemas.microsoft.com/office/drawing/2014/main" id="{EB3EA8CF-05BD-4055-9F70-8A97F3E6C5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101188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ítul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821DDB3D-6FB5-494F-AB9E-D9F4F9CC6925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Análisis exploratorio de datos</a:t>
            </a: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71050FFE-F8FD-4587-9F6D-76F1FA8912D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847114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ítul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DA5335D1-4DD6-454E-9538-0084300F72B2}"/>
              </a:ext>
            </a:extLst>
          </p:cNvPr>
          <p:cNvSpPr txBox="1"/>
          <p:nvPr userDrawn="1"/>
        </p:nvSpPr>
        <p:spPr>
          <a:xfrm>
            <a:off x="471600" y="284400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Preparación de la data para el modelamiento</a:t>
            </a: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D7871538-D9FB-4522-91E8-C965CA2B09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0113152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2268BE3-28E9-48FF-A821-7CF09837E825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Criterios de selección de modelos</a:t>
            </a: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635B20A-B02D-40CE-B4BB-372BD86D4B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552326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2268BE3-28E9-48FF-A821-7CF09837E825}"/>
              </a:ext>
            </a:extLst>
          </p:cNvPr>
          <p:cNvSpPr txBox="1"/>
          <p:nvPr userDrawn="1"/>
        </p:nvSpPr>
        <p:spPr>
          <a:xfrm>
            <a:off x="471600" y="284400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Criterios para la evaluación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de modelos</a:t>
            </a: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635B20A-B02D-40CE-B4BB-372BD86D4B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2493030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2268BE3-28E9-48FF-A821-7CF09837E825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?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635B20A-B02D-40CE-B4BB-372BD86D4B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271477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B930B71-9313-456F-AA0A-40B8D013EB5E}"/>
              </a:ext>
            </a:extLst>
          </p:cNvPr>
          <p:cNvSpPr txBox="1"/>
          <p:nvPr userDrawn="1"/>
        </p:nvSpPr>
        <p:spPr>
          <a:xfrm>
            <a:off x="1112401" y="2491200"/>
            <a:ext cx="30778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Raúl Levano</a:t>
            </a:r>
          </a:p>
          <a:p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AE8DD1C-9C22-4BEC-AB63-C7993064F837}"/>
              </a:ext>
            </a:extLst>
          </p:cNvPr>
          <p:cNvSpPr txBox="1"/>
          <p:nvPr userDrawn="1"/>
        </p:nvSpPr>
        <p:spPr>
          <a:xfrm>
            <a:off x="1197694" y="4222083"/>
            <a:ext cx="2840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s-MX" sz="1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Especialista en Estudios eléctricos, Diseño e Ingeniería</a:t>
            </a:r>
          </a:p>
          <a:p>
            <a:endParaRPr lang="es-MX" sz="16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8989BE-49A9-480D-810C-AEB13E073586}"/>
              </a:ext>
            </a:extLst>
          </p:cNvPr>
          <p:cNvSpPr txBox="1"/>
          <p:nvPr userDrawn="1"/>
        </p:nvSpPr>
        <p:spPr>
          <a:xfrm>
            <a:off x="945719" y="5614412"/>
            <a:ext cx="3344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/>
                <a:sym typeface="Arial"/>
              </a:rPr>
              <a:t>Perú</a:t>
            </a:r>
            <a:endParaRPr kumimoji="0" lang="es-PE" alt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Arial"/>
              <a:sym typeface="Arial"/>
            </a:endParaRP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54702E2-DDA2-446C-A84F-F7A62A6E6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32962" y="642114"/>
            <a:ext cx="1770089" cy="1772611"/>
          </a:xfrm>
          <a:prstGeom prst="rect">
            <a:avLst/>
          </a:prstGeom>
        </p:spPr>
      </p:pic>
      <p:pic>
        <p:nvPicPr>
          <p:cNvPr id="13" name="Picture 4" descr="Universidad Nacional de Ingeniería (Perú) - Wikipedia, la enciclopedia libre">
            <a:extLst>
              <a:ext uri="{FF2B5EF4-FFF2-40B4-BE49-F238E27FC236}">
                <a16:creationId xmlns:a16="http://schemas.microsoft.com/office/drawing/2014/main" id="{6B59FC23-A49E-491F-9F7E-F8ECDDE6E0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936" y="2239470"/>
            <a:ext cx="1194164" cy="150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onvocatorias, Becas y Oportunidades">
            <a:extLst>
              <a:ext uri="{FF2B5EF4-FFF2-40B4-BE49-F238E27FC236}">
                <a16:creationId xmlns:a16="http://schemas.microsoft.com/office/drawing/2014/main" id="{DAED9FB9-3065-4A4A-A4F8-F97294F8BCD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27" b="26564"/>
          <a:stretch/>
        </p:blipFill>
        <p:spPr bwMode="auto">
          <a:xfrm>
            <a:off x="8053805" y="2491200"/>
            <a:ext cx="2232717" cy="94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atech Business ,Technology &amp; Energy | LinkedIn">
            <a:extLst>
              <a:ext uri="{FF2B5EF4-FFF2-40B4-BE49-F238E27FC236}">
                <a16:creationId xmlns:a16="http://schemas.microsoft.com/office/drawing/2014/main" id="{CCC89A4B-5DEF-4680-94E8-911BC789B90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6" b="33036"/>
          <a:stretch/>
        </p:blipFill>
        <p:spPr bwMode="auto">
          <a:xfrm>
            <a:off x="5845518" y="5551303"/>
            <a:ext cx="1905000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 descr="Texto&#10;&#10;Descripción generada automáticamente con confianza media">
            <a:extLst>
              <a:ext uri="{FF2B5EF4-FFF2-40B4-BE49-F238E27FC236}">
                <a16:creationId xmlns:a16="http://schemas.microsoft.com/office/drawing/2014/main" id="{BEE9A25D-4087-4835-990E-228681E076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395" y="5252767"/>
            <a:ext cx="1338516" cy="133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44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1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8">
            <a:extLst>
              <a:ext uri="{FF2B5EF4-FFF2-40B4-BE49-F238E27FC236}">
                <a16:creationId xmlns:a16="http://schemas.microsoft.com/office/drawing/2014/main" id="{F4877DD0-046F-4E81-85B5-4C916B4AFA4A}"/>
              </a:ext>
            </a:extLst>
          </p:cNvPr>
          <p:cNvSpPr txBox="1"/>
          <p:nvPr userDrawn="1"/>
        </p:nvSpPr>
        <p:spPr>
          <a:xfrm>
            <a:off x="470104" y="6048563"/>
            <a:ext cx="455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5" name="CuadroTexto 1">
            <a:extLst>
              <a:ext uri="{FF2B5EF4-FFF2-40B4-BE49-F238E27FC236}">
                <a16:creationId xmlns:a16="http://schemas.microsoft.com/office/drawing/2014/main" id="{5FBC487F-C04F-4D81-9BBB-0AFC43700846}"/>
              </a:ext>
            </a:extLst>
          </p:cNvPr>
          <p:cNvSpPr txBox="1"/>
          <p:nvPr userDrawn="1"/>
        </p:nvSpPr>
        <p:spPr>
          <a:xfrm>
            <a:off x="471600" y="302400"/>
            <a:ext cx="9361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Lógica del valor de los datos para </a:t>
            </a:r>
          </a:p>
          <a:p>
            <a:r>
              <a:rPr lang="es-ES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la toma de decisiones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E6A23-32CC-4884-A64A-6C95BD1BF4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400" y="6544800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7" name="Marcador de texto 12">
            <a:extLst>
              <a:ext uri="{FF2B5EF4-FFF2-40B4-BE49-F238E27FC236}">
                <a16:creationId xmlns:a16="http://schemas.microsoft.com/office/drawing/2014/main" id="{CB889D50-2395-4F96-8E55-21143560A4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354282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 dirty="0"/>
              <a:t>Insertar Tema</a:t>
            </a:r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F7E4F41C-7225-4215-BFCE-DDEB8C4A16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746682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 dirty="0"/>
              <a:t>Insertar Subtema</a:t>
            </a:r>
          </a:p>
        </p:txBody>
      </p:sp>
    </p:spTree>
    <p:extLst>
      <p:ext uri="{BB962C8B-B14F-4D97-AF65-F5344CB8AC3E}">
        <p14:creationId xmlns:p14="http://schemas.microsoft.com/office/powerpoint/2010/main" val="351960253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9B8820C-E280-49D4-B8DA-0D855FC9C417}"/>
              </a:ext>
            </a:extLst>
          </p:cNvPr>
          <p:cNvSpPr txBox="1"/>
          <p:nvPr userDrawn="1"/>
        </p:nvSpPr>
        <p:spPr>
          <a:xfrm>
            <a:off x="471600" y="302400"/>
            <a:ext cx="93614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Fundamentos estadísticos</a:t>
            </a: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746E6105-0550-4197-8B14-2A487DFF16B4}"/>
              </a:ext>
            </a:extLst>
          </p:cNvPr>
          <p:cNvSpPr txBox="1"/>
          <p:nvPr userDrawn="1"/>
        </p:nvSpPr>
        <p:spPr>
          <a:xfrm>
            <a:off x="470104" y="6048563"/>
            <a:ext cx="593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>
                <a:solidFill>
                  <a:srgbClr val="24ADF8"/>
                </a:solidFill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6C27FD74-83F6-4103-B53E-F7B701B902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400" y="6544800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7" name="Marcador de texto 12">
            <a:extLst>
              <a:ext uri="{FF2B5EF4-FFF2-40B4-BE49-F238E27FC236}">
                <a16:creationId xmlns:a16="http://schemas.microsoft.com/office/drawing/2014/main" id="{CAA947A2-CA5E-4D7E-92EB-5D620AD214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46278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 dirty="0"/>
              <a:t>Insertar Tema</a:t>
            </a:r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08A88350-C8B8-41A2-A16D-6F986868C1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38678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19341983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C084E50-7259-4EE5-B23B-E71108134136}"/>
              </a:ext>
            </a:extLst>
          </p:cNvPr>
          <p:cNvSpPr txBox="1"/>
          <p:nvPr userDrawn="1"/>
        </p:nvSpPr>
        <p:spPr>
          <a:xfrm>
            <a:off x="470104" y="269224"/>
            <a:ext cx="9361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Alineamiento de los datos a la formulación del problema</a:t>
            </a: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4BC51330-D376-46D3-86CE-95A512FAAC1B}"/>
              </a:ext>
            </a:extLst>
          </p:cNvPr>
          <p:cNvSpPr txBox="1"/>
          <p:nvPr userDrawn="1"/>
        </p:nvSpPr>
        <p:spPr>
          <a:xfrm>
            <a:off x="470104" y="6048563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>
                <a:solidFill>
                  <a:srgbClr val="24ADF8"/>
                </a:solidFill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57B9D732-4248-41FC-9F81-5780794408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400" y="6544800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7" name="Marcador de texto 12">
            <a:extLst>
              <a:ext uri="{FF2B5EF4-FFF2-40B4-BE49-F238E27FC236}">
                <a16:creationId xmlns:a16="http://schemas.microsoft.com/office/drawing/2014/main" id="{0FB2530B-C354-4677-A265-7D9701BCC7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306154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F657EB4D-0441-4667-8BCA-5944A220DB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698554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40535698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7EE9401C-E7E2-46F8-ACD2-B95DFEC4CC50}"/>
              </a:ext>
            </a:extLst>
          </p:cNvPr>
          <p:cNvSpPr txBox="1"/>
          <p:nvPr userDrawn="1"/>
        </p:nvSpPr>
        <p:spPr>
          <a:xfrm>
            <a:off x="470104" y="6048563"/>
            <a:ext cx="662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>
                <a:solidFill>
                  <a:srgbClr val="24ADF8"/>
                </a:solidFill>
                <a:latin typeface="Montserrat" panose="00000500000000000000" pitchFamily="2" charset="0"/>
              </a:rPr>
              <a:t>4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222ACC4-7D48-441F-B361-E958AE485116}"/>
              </a:ext>
            </a:extLst>
          </p:cNvPr>
          <p:cNvSpPr txBox="1"/>
          <p:nvPr userDrawn="1"/>
        </p:nvSpPr>
        <p:spPr>
          <a:xfrm>
            <a:off x="470104" y="327622"/>
            <a:ext cx="9832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Fundamentos de análisis de datos 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F87ABB26-E3E9-45F2-BD20-32C323CF59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400" y="6544800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7" name="Marcador de texto 12">
            <a:extLst>
              <a:ext uri="{FF2B5EF4-FFF2-40B4-BE49-F238E27FC236}">
                <a16:creationId xmlns:a16="http://schemas.microsoft.com/office/drawing/2014/main" id="{0DFCF937-D45F-4E25-B8DC-B71AD05C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27025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 dirty="0"/>
              <a:t>Insertar Tema</a:t>
            </a:r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56CAE2E9-24F1-448A-A443-546BECB0E8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19425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 dirty="0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3905930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596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>
                <a:solidFill>
                  <a:srgbClr val="24ADF8"/>
                </a:solidFill>
                <a:latin typeface="Montserrat" panose="00000500000000000000" pitchFamily="2" charset="0"/>
              </a:rPr>
              <a:t>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335996"/>
            <a:ext cx="10991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Atributos y etiquetas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400" y="6544800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 dirty="0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35154003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6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250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Conceptos de estadística para ML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400" y="6544800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4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 dirty="0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4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 dirty="0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11421930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6142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7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1365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Calidad de datos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400" y="6544800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45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 dirty="0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37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1760997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641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8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92284"/>
            <a:ext cx="11250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Análisis exploratorio de datos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400" y="6544800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74277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66677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30828389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9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Preparación de la data para el modelamiento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400" y="6544800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38984680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1040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10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Criterios de selección de modelos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9187" y="6510228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2023825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uctor Adr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B1B2588-EAF7-41DF-949B-75E4C7C6B9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46" r="5364"/>
          <a:stretch/>
        </p:blipFill>
        <p:spPr>
          <a:xfrm>
            <a:off x="1703671" y="617420"/>
            <a:ext cx="1790300" cy="1788896"/>
          </a:xfrm>
          <a:prstGeom prst="rect">
            <a:avLst/>
          </a:prstGeom>
        </p:spPr>
      </p:pic>
      <p:pic>
        <p:nvPicPr>
          <p:cNvPr id="1026" name="Picture 2" descr="Facultad de Ingeniería y Ciencias - Universidad de La Frontera">
            <a:extLst>
              <a:ext uri="{FF2B5EF4-FFF2-40B4-BE49-F238E27FC236}">
                <a16:creationId xmlns:a16="http://schemas.microsoft.com/office/drawing/2014/main" id="{710ECC03-E915-42EA-B0E5-58EEA77013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565" y="2189547"/>
            <a:ext cx="1477678" cy="147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Logo - símbolo, significado logotipo, historia, PNG">
            <a:extLst>
              <a:ext uri="{FF2B5EF4-FFF2-40B4-BE49-F238E27FC236}">
                <a16:creationId xmlns:a16="http://schemas.microsoft.com/office/drawing/2014/main" id="{1FBEE390-A312-4394-97F9-D35D564474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778" y="5624869"/>
            <a:ext cx="1777465" cy="51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3918B84C-79F9-481B-A17A-78F4999ABA2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892" y="5270623"/>
            <a:ext cx="1005840" cy="10058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391E697-AA0A-4134-BE1D-2DBF1049EB72}"/>
              </a:ext>
            </a:extLst>
          </p:cNvPr>
          <p:cNvSpPr txBox="1"/>
          <p:nvPr userDrawn="1"/>
        </p:nvSpPr>
        <p:spPr>
          <a:xfrm>
            <a:off x="1112401" y="2491200"/>
            <a:ext cx="30778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Adrián Alarcón</a:t>
            </a:r>
          </a:p>
          <a:p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EC41661-E133-4FE5-BAB0-6C6067F45C81}"/>
              </a:ext>
            </a:extLst>
          </p:cNvPr>
          <p:cNvSpPr txBox="1"/>
          <p:nvPr userDrawn="1"/>
        </p:nvSpPr>
        <p:spPr>
          <a:xfrm>
            <a:off x="1197694" y="4222083"/>
            <a:ext cx="2840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s-MX" sz="1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Especialista en Machine Learnig y Ciencia de Datos</a:t>
            </a:r>
          </a:p>
          <a:p>
            <a:endParaRPr lang="es-MX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FC881CB-1BC9-4113-973D-B734BB4C2041}"/>
              </a:ext>
            </a:extLst>
          </p:cNvPr>
          <p:cNvSpPr txBox="1"/>
          <p:nvPr userDrawn="1"/>
        </p:nvSpPr>
        <p:spPr>
          <a:xfrm>
            <a:off x="945719" y="5614412"/>
            <a:ext cx="3344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/>
                <a:sym typeface="Arial"/>
              </a:rPr>
              <a:t>España</a:t>
            </a:r>
            <a:endParaRPr kumimoji="0" lang="es-PE" alt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Arial"/>
              <a:sym typeface="Arial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317088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1040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11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Criterios para la evaluación de modelos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9187" y="6510228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8959246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1040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12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?</a:t>
            </a:r>
            <a:endParaRPr lang="es-PE" sz="3000" b="1" dirty="0">
              <a:solidFill>
                <a:srgbClr val="00B3EF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9187" y="6510228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13960456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userDrawn="1">
  <p:cSld name="OBJECT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">
            <a:extLst>
              <a:ext uri="{FF2B5EF4-FFF2-40B4-BE49-F238E27FC236}">
                <a16:creationId xmlns:a16="http://schemas.microsoft.com/office/drawing/2014/main" id="{C9B68513-EBF3-4404-A6FF-C652B03E18E4}"/>
              </a:ext>
            </a:extLst>
          </p:cNvPr>
          <p:cNvSpPr txBox="1"/>
          <p:nvPr userDrawn="1"/>
        </p:nvSpPr>
        <p:spPr>
          <a:xfrm>
            <a:off x="470104" y="283355"/>
            <a:ext cx="9391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00B3EF"/>
                </a:solidFill>
                <a:latin typeface="Montserrat" panose="00000500000000000000" pitchFamily="2" charset="0"/>
              </a:rPr>
              <a:t>Referencias Bibliográficas</a:t>
            </a:r>
            <a:endParaRPr lang="es-PE" sz="4000" b="1" dirty="0">
              <a:solidFill>
                <a:srgbClr val="00B3EF"/>
              </a:solidFill>
              <a:latin typeface="Montserrat" panose="00000500000000000000" pitchFamily="2" charset="0"/>
            </a:endParaRPr>
          </a:p>
        </p:txBody>
      </p:sp>
      <p:pic>
        <p:nvPicPr>
          <p:cNvPr id="1026" name="Picture 2" descr="El collage como estrategia educativa: 6. Bibliografía">
            <a:extLst>
              <a:ext uri="{FF2B5EF4-FFF2-40B4-BE49-F238E27FC236}">
                <a16:creationId xmlns:a16="http://schemas.microsoft.com/office/drawing/2014/main" id="{94E3030B-8D7F-4057-B058-CABECA0D53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209" y="991241"/>
            <a:ext cx="7323582" cy="549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fia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1">
            <a:extLst>
              <a:ext uri="{FF2B5EF4-FFF2-40B4-BE49-F238E27FC236}">
                <a16:creationId xmlns:a16="http://schemas.microsoft.com/office/drawing/2014/main" id="{5FBC487F-C04F-4D81-9BBB-0AFC43700846}"/>
              </a:ext>
            </a:extLst>
          </p:cNvPr>
          <p:cNvSpPr txBox="1"/>
          <p:nvPr userDrawn="1"/>
        </p:nvSpPr>
        <p:spPr>
          <a:xfrm>
            <a:off x="471600" y="302400"/>
            <a:ext cx="9361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rgbClr val="00B3EF"/>
                </a:solidFill>
                <a:latin typeface="Montserrat" panose="00000500000000000000" pitchFamily="2" charset="0"/>
              </a:rPr>
              <a:t>Referencias Bibliografías</a:t>
            </a:r>
            <a:endParaRPr lang="es-PE" sz="3200" b="1" dirty="0">
              <a:solidFill>
                <a:srgbClr val="00B3EF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Marcador de texto 12">
            <a:extLst>
              <a:ext uri="{FF2B5EF4-FFF2-40B4-BE49-F238E27FC236}">
                <a16:creationId xmlns:a16="http://schemas.microsoft.com/office/drawing/2014/main" id="{CB889D50-2395-4F96-8E55-21143560A4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2000" y="990000"/>
            <a:ext cx="9567946" cy="46842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1600" b="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 dirty="0"/>
              <a:t>Insertar Bibliografías en formato APA</a:t>
            </a:r>
          </a:p>
        </p:txBody>
      </p:sp>
    </p:spTree>
    <p:extLst>
      <p:ext uri="{BB962C8B-B14F-4D97-AF65-F5344CB8AC3E}">
        <p14:creationId xmlns:p14="http://schemas.microsoft.com/office/powerpoint/2010/main" val="110484495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IDO DEL PROGRAMA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966F78B-7251-483F-9586-610A8943329A}"/>
              </a:ext>
            </a:extLst>
          </p:cNvPr>
          <p:cNvSpPr txBox="1"/>
          <p:nvPr userDrawn="1"/>
        </p:nvSpPr>
        <p:spPr>
          <a:xfrm>
            <a:off x="382555" y="206858"/>
            <a:ext cx="96936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b="1" dirty="0">
                <a:solidFill>
                  <a:schemeClr val="bg1"/>
                </a:solidFill>
                <a:latin typeface="Montserrat" panose="00000500000000000000" pitchFamily="2" charset="0"/>
              </a:rPr>
              <a:t>CONTENIDO DEL PROGRAMA</a:t>
            </a:r>
            <a:endParaRPr lang="es-PE" sz="6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5F18773-D16E-437D-AFFD-AF832FB20AA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01586831"/>
              </p:ext>
            </p:extLst>
          </p:nvPr>
        </p:nvGraphicFramePr>
        <p:xfrm>
          <a:off x="552450" y="1486284"/>
          <a:ext cx="11087100" cy="416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97">
                  <a:extLst>
                    <a:ext uri="{9D8B030D-6E8A-4147-A177-3AD203B41FA5}">
                      <a16:colId xmlns:a16="http://schemas.microsoft.com/office/drawing/2014/main" val="4038097177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525641649"/>
                    </a:ext>
                  </a:extLst>
                </a:gridCol>
                <a:gridCol w="8207576">
                  <a:extLst>
                    <a:ext uri="{9D8B030D-6E8A-4147-A177-3AD203B41FA5}">
                      <a16:colId xmlns:a16="http://schemas.microsoft.com/office/drawing/2014/main" val="137809455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Módulo I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–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Introducción a Machine Learnig e Inteligencia Artificial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0405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Módulo</a:t>
                      </a: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 II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–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Introducción a Python para Ciencia de datos y 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278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Módulo</a:t>
                      </a:r>
                      <a:r>
                        <a:rPr kumimoji="0" lang="es-419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 III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–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Análisis y Limpieza de datos</a:t>
                      </a:r>
                      <a:endParaRPr kumimoji="0" lang="es-MX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7204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Módulo</a:t>
                      </a:r>
                      <a:r>
                        <a:rPr kumimoji="0" lang="es-419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IV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–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Visualización de Datos con Python</a:t>
                      </a:r>
                      <a:endParaRPr kumimoji="0" lang="es-MX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96888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Módulo</a:t>
                      </a: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V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–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Algoritmos con Entrenamiento Supervisado </a:t>
                      </a:r>
                      <a:endParaRPr kumimoji="0" lang="es-MX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13305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MX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489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81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DEL PROGRAM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2CA053D-AD72-43BE-B4B1-FA4C9A3322F2}"/>
              </a:ext>
            </a:extLst>
          </p:cNvPr>
          <p:cNvSpPr txBox="1"/>
          <p:nvPr userDrawn="1"/>
        </p:nvSpPr>
        <p:spPr>
          <a:xfrm>
            <a:off x="382555" y="206858"/>
            <a:ext cx="96936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b="1" dirty="0">
                <a:solidFill>
                  <a:schemeClr val="bg1"/>
                </a:solidFill>
                <a:latin typeface="Montserrat" panose="00000500000000000000" pitchFamily="2" charset="0"/>
              </a:rPr>
              <a:t>CONTENIDO DEL PROGRAMA</a:t>
            </a:r>
            <a:endParaRPr lang="es-PE" sz="6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2D20C62-8475-4F96-BAAF-DEA1D0837A6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0176624"/>
              </p:ext>
            </p:extLst>
          </p:nvPr>
        </p:nvGraphicFramePr>
        <p:xfrm>
          <a:off x="552450" y="1591367"/>
          <a:ext cx="11087100" cy="36087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97">
                  <a:extLst>
                    <a:ext uri="{9D8B030D-6E8A-4147-A177-3AD203B41FA5}">
                      <a16:colId xmlns:a16="http://schemas.microsoft.com/office/drawing/2014/main" val="4038097177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525641649"/>
                    </a:ext>
                  </a:extLst>
                </a:gridCol>
                <a:gridCol w="8207576">
                  <a:extLst>
                    <a:ext uri="{9D8B030D-6E8A-4147-A177-3AD203B41FA5}">
                      <a16:colId xmlns:a16="http://schemas.microsoft.com/office/drawing/2014/main" val="137809455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Módulo VI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–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Algoritmos con Entrenamiento no Supervisado </a:t>
                      </a:r>
                      <a:endParaRPr kumimoji="0" lang="es-MX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278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Módulo</a:t>
                      </a: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 VII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–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Introducción a las Redes Neuronales</a:t>
                      </a:r>
                      <a:endParaRPr kumimoji="0" lang="es-MX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720439"/>
                  </a:ext>
                </a:extLst>
              </a:tr>
              <a:tr h="6724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Módulo</a:t>
                      </a:r>
                      <a:r>
                        <a:rPr kumimoji="0" lang="es-419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 VIII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–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Modelamiento de Redes Neuronales con Python </a:t>
                      </a:r>
                      <a:endParaRPr kumimoji="0" lang="es-MX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96888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Módulo IX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–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Aplicaciones de Datos no Estructurados </a:t>
                      </a:r>
                      <a:endParaRPr kumimoji="0" lang="es-MX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133059"/>
                  </a:ext>
                </a:extLst>
              </a:tr>
              <a:tr h="7762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Módulo X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–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Aplicaciones en la Ingeniería Eléctrica </a:t>
                      </a:r>
                      <a:endParaRPr kumimoji="0" lang="es-MX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422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945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41818"/>
            <a:ext cx="27533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INTRODUCCIÓN A MACHINE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LEARNIG E INTELIGENCIA ARTIFICIAL 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19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image" Target="../media/image23.jpe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microsoft.com/office/2007/relationships/hdphoto" Target="../media/hdphoto1.wdp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image" Target="../media/image24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image" Target="../media/image24.png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44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45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4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37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41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741" r:id="rId2"/>
    <p:sldLayoutId id="2147483742" r:id="rId3"/>
    <p:sldLayoutId id="2147483751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6886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70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9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28174A9-1C25-4518-AB08-43A1328FAB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2167">
                        <a14:foregroundMark x1="35515" y1="43475" x2="35212" y2="41320"/>
                        <a14:foregroundMark x1="39083" y1="41750" x2="37179" y2="40532"/>
                        <a14:foregroundMark x1="33250" y1="44167" x2="32750" y2="44917"/>
                        <a14:foregroundMark x1="39583" y1="64750" x2="39500" y2="66500"/>
                        <a14:foregroundMark x1="41500" y1="64750" x2="41500" y2="64750"/>
                        <a14:foregroundMark x1="47167" y1="64583" x2="47167" y2="64583"/>
                        <a14:foregroundMark x1="73667" y1="64750" x2="73667" y2="64750"/>
                        <a14:foregroundMark x1="30750" y1="66667" x2="30750" y2="66667"/>
                        <a14:foregroundMark x1="33250" y1="66333" x2="33250" y2="66333"/>
                        <a14:foregroundMark x1="34917" y1="66250" x2="34917" y2="66250"/>
                        <a14:foregroundMark x1="51417" y1="66750" x2="51417" y2="66750"/>
                        <a14:foregroundMark x1="58667" y1="65417" x2="58667" y2="65417"/>
                        <a14:foregroundMark x1="60000" y1="65750" x2="60000" y2="65750"/>
                        <a14:foregroundMark x1="62000" y1="65833" x2="62000" y2="65833"/>
                        <a14:foregroundMark x1="69000" y1="66083" x2="69000" y2="66083"/>
                        <a14:foregroundMark x1="70750" y1="66167" x2="70750" y2="66167"/>
                        <a14:foregroundMark x1="72167" y1="66167" x2="72167" y2="66167"/>
                        <a14:foregroundMark x1="26833" y1="65750" x2="26833" y2="65750"/>
                        <a14:foregroundMark x1="65417" y1="66833" x2="65417" y2="66833"/>
                        <a14:foregroundMark x1="29250" y1="66750" x2="29250" y2="66750"/>
                        <a14:foregroundMark x1="85833" y1="62917" x2="85833" y2="62917"/>
                        <a14:foregroundMark x1="92167" y1="63000" x2="92167" y2="63000"/>
                        <a14:foregroundMark x1="75583" y1="67000" x2="75583" y2="67000"/>
                        <a14:foregroundMark x1="73500" y1="67000" x2="73500" y2="67000"/>
                        <a14:foregroundMark x1="64500" y1="66667" x2="64500" y2="66667"/>
                        <a14:foregroundMark x1="68917" y1="64750" x2="68917" y2="64750"/>
                        <a14:foregroundMark x1="67750" y1="65583" x2="67750" y2="65583"/>
                        <a14:foregroundMark x1="54500" y1="65750" x2="54500" y2="65750"/>
                        <a14:foregroundMark x1="55500" y1="66083" x2="55500" y2="66083"/>
                        <a14:foregroundMark x1="56083" y1="66917" x2="56083" y2="66917"/>
                        <a14:foregroundMark x1="56250" y1="66167" x2="56250" y2="66167"/>
                        <a14:foregroundMark x1="56750" y1="66833" x2="56750" y2="66833"/>
                        <a14:foregroundMark x1="48167" y1="65833" x2="48167" y2="65833"/>
                        <a14:foregroundMark x1="48167" y1="66583" x2="48167" y2="66583"/>
                        <a14:foregroundMark x1="47833" y1="66000" x2="47833" y2="66000"/>
                        <a14:foregroundMark x1="47167" y1="65917" x2="47167" y2="65917"/>
                        <a14:foregroundMark x1="47833" y1="66000" x2="47833" y2="66000"/>
                        <a14:foregroundMark x1="47917" y1="65917" x2="47917" y2="65917"/>
                        <a14:foregroundMark x1="49917" y1="54583" x2="49667" y2="55667"/>
                        <a14:foregroundMark x1="42000" y1="65917" x2="42000" y2="65917"/>
                        <a14:foregroundMark x1="40917" y1="66250" x2="40917" y2="66250"/>
                        <a14:foregroundMark x1="44917" y1="65833" x2="44917" y2="65833"/>
                        <a14:foregroundMark x1="32917" y1="66750" x2="32917" y2="66750"/>
                        <a14:foregroundMark x1="37000" y1="66167" x2="37000" y2="66167"/>
                        <a14:foregroundMark x1="25500" y1="65917" x2="25500" y2="65917"/>
                        <a14:foregroundMark x1="32750" y1="45083" x2="32750" y2="45083"/>
                        <a14:foregroundMark x1="33083" y1="45083" x2="33083" y2="45083"/>
                        <a14:foregroundMark x1="33000" y1="44833" x2="33000" y2="44833"/>
                        <a14:foregroundMark x1="33000" y1="44750" x2="33000" y2="44750"/>
                        <a14:foregroundMark x1="33000" y1="44667" x2="33000" y2="44667"/>
                        <a14:foregroundMark x1="33000" y1="44667" x2="33000" y2="44667"/>
                        <a14:foregroundMark x1="32917" y1="44667" x2="32917" y2="44667"/>
                        <a14:foregroundMark x1="32917" y1="44667" x2="32917" y2="44667"/>
                        <a14:foregroundMark x1="32917" y1="44667" x2="32917" y2="44667"/>
                        <a14:foregroundMark x1="32917" y1="44667" x2="32917" y2="44750"/>
                        <a14:foregroundMark x1="32917" y1="44833" x2="32917" y2="44833"/>
                        <a14:foregroundMark x1="33000" y1="44917" x2="33000" y2="44917"/>
                        <a14:foregroundMark x1="32917" y1="45083" x2="32917" y2="45083"/>
                        <a14:foregroundMark x1="32917" y1="45083" x2="32917" y2="45083"/>
                        <a14:foregroundMark x1="32833" y1="45083" x2="32833" y2="45083"/>
                        <a14:foregroundMark x1="32917" y1="44750" x2="32917" y2="44750"/>
                        <a14:backgroundMark x1="77333" y1="66333" x2="77333" y2="66083"/>
                        <a14:backgroundMark x1="77046" y1="67000" x2="76917" y2="68417"/>
                        <a14:backgroundMark x1="77167" y1="65667" x2="77046" y2="67000"/>
                        <a14:backgroundMark x1="76750" y1="65500" x2="77250" y2="65917"/>
                        <a14:backgroundMark x1="58667" y1="52917" x2="58167" y2="54250"/>
                        <a14:backgroundMark x1="35000" y1="39500" x2="36250" y2="40250"/>
                        <a14:backgroundMark x1="35250" y1="43500" x2="35417" y2="45250"/>
                        <a14:backgroundMark x1="36000" y1="39917" x2="36917" y2="40750"/>
                        <a14:backgroundMark x1="35333" y1="45417" x2="35083" y2="46167"/>
                        <a14:backgroundMark x1="34917" y1="43667" x2="35167" y2="44250"/>
                        <a14:backgroundMark x1="25333" y1="66500" x2="25750" y2="66500"/>
                        <a14:backgroundMark x1="29333" y1="66250" x2="29333" y2="66250"/>
                        <a14:backgroundMark x1="29917" y1="66917" x2="29917" y2="66917"/>
                        <a14:backgroundMark x1="43417" y1="66167" x2="43667" y2="66167"/>
                        <a14:backgroundMark x1="45833" y1="66333" x2="45833" y2="66333"/>
                        <a14:backgroundMark x1="44417" y1="66167" x2="44417" y2="66167"/>
                        <a14:backgroundMark x1="44500" y1="65917" x2="44500" y2="65917"/>
                        <a14:backgroundMark x1="49000" y1="66333" x2="49000" y2="66333"/>
                        <a14:backgroundMark x1="49750" y1="66167" x2="49750" y2="66167"/>
                        <a14:backgroundMark x1="60333" y1="66167" x2="60333" y2="67000"/>
                        <a14:backgroundMark x1="53750" y1="66167" x2="53750" y2="66167"/>
                        <a14:backgroundMark x1="56250" y1="65917" x2="56250" y2="65917"/>
                        <a14:backgroundMark x1="56167" y1="66583" x2="56167" y2="66583"/>
                        <a14:backgroundMark x1="45667" y1="65917" x2="45667" y2="65917"/>
                        <a14:backgroundMark x1="45417" y1="66167" x2="45417" y2="66167"/>
                        <a14:backgroundMark x1="45583" y1="65917" x2="45583" y2="65917"/>
                        <a14:backgroundMark x1="46833" y1="65750" x2="46833" y2="65750"/>
                        <a14:backgroundMark x1="47750" y1="65917" x2="47750" y2="65917"/>
                        <a14:backgroundMark x1="49000" y1="66167" x2="49000" y2="66167"/>
                        <a14:backgroundMark x1="48583" y1="65917" x2="48583" y2="65917"/>
                        <a14:backgroundMark x1="48750" y1="65750" x2="48750" y2="65750"/>
                        <a14:backgroundMark x1="49083" y1="66083" x2="49083" y2="66083"/>
                        <a14:backgroundMark x1="48917" y1="65917" x2="48917" y2="65917"/>
                        <a14:backgroundMark x1="48667" y1="65917" x2="48667" y2="65917"/>
                        <a14:backgroundMark x1="50917" y1="66583" x2="50917" y2="66583"/>
                        <a14:backgroundMark x1="62833" y1="66167" x2="62833" y2="66167"/>
                        <a14:backgroundMark x1="62833" y1="66583" x2="62833" y2="66583"/>
                        <a14:backgroundMark x1="62417" y1="66333" x2="62417" y2="66333"/>
                        <a14:backgroundMark x1="74917" y1="66667" x2="74917" y2="66667"/>
                        <a14:backgroundMark x1="70583" y1="65833" x2="70583" y2="65833"/>
                        <a14:backgroundMark x1="70667" y1="66500" x2="70667" y2="66500"/>
                        <a14:backgroundMark x1="62833" y1="67000" x2="62833" y2="67000"/>
                        <a14:backgroundMark x1="27833" y1="65833" x2="27833" y2="65833"/>
                        <a14:backgroundMark x1="68417" y1="39417" x2="68417" y2="39417"/>
                        <a14:backgroundMark x1="69417" y1="39000" x2="68667" y2="42083"/>
                        <a14:backgroundMark x1="94250" y1="52500" x2="94250" y2="52500"/>
                        <a14:backgroundMark x1="67167" y1="66583" x2="67250" y2="67583"/>
                        <a14:backgroundMark x1="74000" y1="65833" x2="74000" y2="65833"/>
                        <a14:backgroundMark x1="43583" y1="55583" x2="43333" y2="56583"/>
                        <a14:backgroundMark x1="41250" y1="66500" x2="41583" y2="66500"/>
                        <a14:backgroundMark x1="41333" y1="65917" x2="41583" y2="65917"/>
                        <a14:backgroundMark x1="43750" y1="66000" x2="44000" y2="66083"/>
                        <a14:backgroundMark x1="44417" y1="66000" x2="44333" y2="66083"/>
                        <a14:backgroundMark x1="45417" y1="65917" x2="45250" y2="66167"/>
                        <a14:backgroundMark x1="56167" y1="66500" x2="57000" y2="66500"/>
                        <a14:backgroundMark x1="55000" y1="66333" x2="55000" y2="66833"/>
                        <a14:backgroundMark x1="55917" y1="66417" x2="55833" y2="66417"/>
                        <a14:backgroundMark x1="67167" y1="65833" x2="67000" y2="65917"/>
                        <a14:backgroundMark x1="65333" y1="65750" x2="65333" y2="65750"/>
                        <a14:backgroundMark x1="65000" y1="66500" x2="65083" y2="66417"/>
                        <a14:backgroundMark x1="47667" y1="66667" x2="47667" y2="66667"/>
                        <a14:backgroundMark x1="47667" y1="66333" x2="47667" y2="66333"/>
                        <a14:backgroundMark x1="47667" y1="66083" x2="47667" y2="66083"/>
                        <a14:backgroundMark x1="34500" y1="66500" x2="34500" y2="66500"/>
                        <a14:backgroundMark x1="33417" y1="66417" x2="33417" y2="66417"/>
                        <a14:backgroundMark x1="32250" y1="66167" x2="32250" y2="66167"/>
                        <a14:backgroundMark x1="33250" y1="65833" x2="33250" y2="65833"/>
                        <a14:backgroundMark x1="36500" y1="66583" x2="36500" y2="66583"/>
                        <a14:backgroundMark x1="33083" y1="66417" x2="33083" y2="66417"/>
                        <a14:backgroundMark x1="36250" y1="66500" x2="36250" y2="66500"/>
                        <a14:backgroundMark x1="24917" y1="66167" x2="24917" y2="66167"/>
                        <a14:backgroundMark x1="25000" y1="66167" x2="24917" y2="66167"/>
                        <a14:backgroundMark x1="23750" y1="65583" x2="23750" y2="65583"/>
                        <a14:backgroundMark x1="23833" y1="65667" x2="23833" y2="65667"/>
                        <a14:backgroundMark x1="23833" y1="65833" x2="23833" y2="65833"/>
                        <a14:backgroundMark x1="23833" y1="65833" x2="23833" y2="65833"/>
                        <a14:backgroundMark x1="23917" y1="65833" x2="23917" y2="65833"/>
                        <a14:backgroundMark x1="23917" y1="65833" x2="23917" y2="65833"/>
                        <a14:backgroundMark x1="23917" y1="65833" x2="23917" y2="65833"/>
                        <a14:backgroundMark x1="23917" y1="65750" x2="23917" y2="65750"/>
                        <a14:backgroundMark x1="24000" y1="65750" x2="24000" y2="65750"/>
                        <a14:backgroundMark x1="24000" y1="65750" x2="24000" y2="65750"/>
                        <a14:backgroundMark x1="31833" y1="44917" x2="31833" y2="44917"/>
                        <a14:backgroundMark x1="32583" y1="44917" x2="32583" y2="44917"/>
                        <a14:backgroundMark x1="32667" y1="45000" x2="32667" y2="45000"/>
                        <a14:backgroundMark x1="32667" y1="44833" x2="32667" y2="44833"/>
                        <a14:backgroundMark x1="32500" y1="44667" x2="32500" y2="44667"/>
                        <a14:backgroundMark x1="50333" y1="48167" x2="50500" y2="48250"/>
                      </a14:backgroundRemoval>
                    </a14:imgEffect>
                  </a14:imgLayer>
                </a14:imgProps>
              </a:ext>
            </a:extLst>
          </a:blip>
          <a:srcRect l="20457" t="31667" r="17599" b="27778"/>
          <a:stretch/>
        </p:blipFill>
        <p:spPr>
          <a:xfrm>
            <a:off x="9766122" y="5342630"/>
            <a:ext cx="2269762" cy="14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0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7" r:id="rId2"/>
    <p:sldLayoutId id="2147483746" r:id="rId3"/>
    <p:sldLayoutId id="2147483745" r:id="rId4"/>
    <p:sldLayoutId id="2147483744" r:id="rId5"/>
    <p:sldLayoutId id="2147483743" r:id="rId6"/>
    <p:sldLayoutId id="2147483735" r:id="rId7"/>
    <p:sldLayoutId id="2147483736" r:id="rId8"/>
    <p:sldLayoutId id="2147483738" r:id="rId9"/>
    <p:sldLayoutId id="2147483739" r:id="rId10"/>
    <p:sldLayoutId id="2147483740" r:id="rId11"/>
    <p:sldLayoutId id="2147483696" r:id="rId12"/>
    <p:sldLayoutId id="2147483749" r:id="rId13"/>
    <p:sldLayoutId id="2147483668" r:id="rId14"/>
    <p:sldLayoutId id="2147483672" r:id="rId15"/>
    <p:sldLayoutId id="2147483722" r:id="rId16"/>
    <p:sldLayoutId id="2147483724" r:id="rId17"/>
    <p:sldLayoutId id="2147483725" r:id="rId18"/>
    <p:sldLayoutId id="2147483726" r:id="rId19"/>
    <p:sldLayoutId id="2147483727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7" r:id="rId26"/>
    <p:sldLayoutId id="2147483734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">
            <a:extLst>
              <a:ext uri="{FF2B5EF4-FFF2-40B4-BE49-F238E27FC236}">
                <a16:creationId xmlns:a16="http://schemas.microsoft.com/office/drawing/2014/main" id="{5CFCE6E6-D930-40C9-ADA7-90001B0F6DFB}"/>
              </a:ext>
            </a:extLst>
          </p:cNvPr>
          <p:cNvSpPr txBox="1"/>
          <p:nvPr userDrawn="1"/>
        </p:nvSpPr>
        <p:spPr>
          <a:xfrm>
            <a:off x="382555" y="206858"/>
            <a:ext cx="6761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rgbClr val="00B3EF"/>
                </a:solidFill>
                <a:latin typeface="Montserrat" panose="00000500000000000000" pitchFamily="2" charset="0"/>
              </a:rPr>
              <a:t>Contenido del Curso II</a:t>
            </a:r>
            <a:endParaRPr lang="es-PE" sz="5400" b="1" dirty="0">
              <a:solidFill>
                <a:srgbClr val="00B3EF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60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ADB92E2-5EA0-47AA-B89D-1BD9B5E585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2167">
                        <a14:foregroundMark x1="35515" y1="43475" x2="35212" y2="41320"/>
                        <a14:foregroundMark x1="39083" y1="41750" x2="37179" y2="40532"/>
                        <a14:foregroundMark x1="33250" y1="44167" x2="32750" y2="44917"/>
                        <a14:foregroundMark x1="39583" y1="64750" x2="39500" y2="66500"/>
                        <a14:foregroundMark x1="41500" y1="64750" x2="41500" y2="64750"/>
                        <a14:foregroundMark x1="47167" y1="64583" x2="47167" y2="64583"/>
                        <a14:foregroundMark x1="73667" y1="64750" x2="73667" y2="64750"/>
                        <a14:foregroundMark x1="30750" y1="66667" x2="30750" y2="66667"/>
                        <a14:foregroundMark x1="33250" y1="66333" x2="33250" y2="66333"/>
                        <a14:foregroundMark x1="34917" y1="66250" x2="34917" y2="66250"/>
                        <a14:foregroundMark x1="51417" y1="66750" x2="51417" y2="66750"/>
                        <a14:foregroundMark x1="58667" y1="65417" x2="58667" y2="65417"/>
                        <a14:foregroundMark x1="60000" y1="65750" x2="60000" y2="65750"/>
                        <a14:foregroundMark x1="62000" y1="65833" x2="62000" y2="65833"/>
                        <a14:foregroundMark x1="69000" y1="66083" x2="69000" y2="66083"/>
                        <a14:foregroundMark x1="70750" y1="66167" x2="70750" y2="66167"/>
                        <a14:foregroundMark x1="72167" y1="66167" x2="72167" y2="66167"/>
                        <a14:foregroundMark x1="26833" y1="65750" x2="26833" y2="65750"/>
                        <a14:foregroundMark x1="65417" y1="66833" x2="65417" y2="66833"/>
                        <a14:foregroundMark x1="29250" y1="66750" x2="29250" y2="66750"/>
                        <a14:foregroundMark x1="85833" y1="62917" x2="85833" y2="62917"/>
                        <a14:foregroundMark x1="92167" y1="63000" x2="92167" y2="63000"/>
                        <a14:foregroundMark x1="75583" y1="67000" x2="75583" y2="67000"/>
                        <a14:foregroundMark x1="73500" y1="67000" x2="73500" y2="67000"/>
                        <a14:foregroundMark x1="64500" y1="66667" x2="64500" y2="66667"/>
                        <a14:foregroundMark x1="68917" y1="64750" x2="68917" y2="64750"/>
                        <a14:foregroundMark x1="67750" y1="65583" x2="67750" y2="65583"/>
                        <a14:foregroundMark x1="54500" y1="65750" x2="54500" y2="65750"/>
                        <a14:foregroundMark x1="55500" y1="66083" x2="55500" y2="66083"/>
                        <a14:foregroundMark x1="56083" y1="66917" x2="56083" y2="66917"/>
                        <a14:foregroundMark x1="56250" y1="66167" x2="56250" y2="66167"/>
                        <a14:foregroundMark x1="56750" y1="66833" x2="56750" y2="66833"/>
                        <a14:foregroundMark x1="48167" y1="65833" x2="48167" y2="65833"/>
                        <a14:foregroundMark x1="48167" y1="66583" x2="48167" y2="66583"/>
                        <a14:foregroundMark x1="47833" y1="66000" x2="47833" y2="66000"/>
                        <a14:foregroundMark x1="47167" y1="65917" x2="47167" y2="65917"/>
                        <a14:foregroundMark x1="47833" y1="66000" x2="47833" y2="66000"/>
                        <a14:foregroundMark x1="47917" y1="65917" x2="47917" y2="65917"/>
                        <a14:foregroundMark x1="49917" y1="54583" x2="49667" y2="55667"/>
                        <a14:foregroundMark x1="42000" y1="65917" x2="42000" y2="65917"/>
                        <a14:foregroundMark x1="40917" y1="66250" x2="40917" y2="66250"/>
                        <a14:foregroundMark x1="44917" y1="65833" x2="44917" y2="65833"/>
                        <a14:foregroundMark x1="32917" y1="66750" x2="32917" y2="66750"/>
                        <a14:foregroundMark x1="37000" y1="66167" x2="37000" y2="66167"/>
                        <a14:foregroundMark x1="25500" y1="65917" x2="25500" y2="65917"/>
                        <a14:foregroundMark x1="32750" y1="45083" x2="32750" y2="45083"/>
                        <a14:foregroundMark x1="33083" y1="45083" x2="33083" y2="45083"/>
                        <a14:foregroundMark x1="33000" y1="44833" x2="33000" y2="44833"/>
                        <a14:foregroundMark x1="33000" y1="44750" x2="33000" y2="44750"/>
                        <a14:foregroundMark x1="33000" y1="44667" x2="33000" y2="44667"/>
                        <a14:foregroundMark x1="33000" y1="44667" x2="33000" y2="44667"/>
                        <a14:foregroundMark x1="32917" y1="44667" x2="32917" y2="44667"/>
                        <a14:foregroundMark x1="32917" y1="44667" x2="32917" y2="44667"/>
                        <a14:foregroundMark x1="32917" y1="44667" x2="32917" y2="44667"/>
                        <a14:foregroundMark x1="32917" y1="44667" x2="32917" y2="44750"/>
                        <a14:foregroundMark x1="32917" y1="44833" x2="32917" y2="44833"/>
                        <a14:foregroundMark x1="33000" y1="44917" x2="33000" y2="44917"/>
                        <a14:foregroundMark x1="32917" y1="45083" x2="32917" y2="45083"/>
                        <a14:foregroundMark x1="32917" y1="45083" x2="32917" y2="45083"/>
                        <a14:foregroundMark x1="32833" y1="45083" x2="32833" y2="45083"/>
                        <a14:foregroundMark x1="32917" y1="44750" x2="32917" y2="44750"/>
                        <a14:backgroundMark x1="77333" y1="66333" x2="77333" y2="66083"/>
                        <a14:backgroundMark x1="77046" y1="67000" x2="76917" y2="68417"/>
                        <a14:backgroundMark x1="77167" y1="65667" x2="77046" y2="67000"/>
                        <a14:backgroundMark x1="76750" y1="65500" x2="77250" y2="65917"/>
                        <a14:backgroundMark x1="58667" y1="52917" x2="58167" y2="54250"/>
                        <a14:backgroundMark x1="35000" y1="39500" x2="36250" y2="40250"/>
                        <a14:backgroundMark x1="35250" y1="43500" x2="35417" y2="45250"/>
                        <a14:backgroundMark x1="36000" y1="39917" x2="36917" y2="40750"/>
                        <a14:backgroundMark x1="35333" y1="45417" x2="35083" y2="46167"/>
                        <a14:backgroundMark x1="34917" y1="43667" x2="35167" y2="44250"/>
                        <a14:backgroundMark x1="25333" y1="66500" x2="25750" y2="66500"/>
                        <a14:backgroundMark x1="29333" y1="66250" x2="29333" y2="66250"/>
                        <a14:backgroundMark x1="29917" y1="66917" x2="29917" y2="66917"/>
                        <a14:backgroundMark x1="43417" y1="66167" x2="43667" y2="66167"/>
                        <a14:backgroundMark x1="45833" y1="66333" x2="45833" y2="66333"/>
                        <a14:backgroundMark x1="44417" y1="66167" x2="44417" y2="66167"/>
                        <a14:backgroundMark x1="44500" y1="65917" x2="44500" y2="65917"/>
                        <a14:backgroundMark x1="49000" y1="66333" x2="49000" y2="66333"/>
                        <a14:backgroundMark x1="49750" y1="66167" x2="49750" y2="66167"/>
                        <a14:backgroundMark x1="60333" y1="66167" x2="60333" y2="67000"/>
                        <a14:backgroundMark x1="53750" y1="66167" x2="53750" y2="66167"/>
                        <a14:backgroundMark x1="56250" y1="65917" x2="56250" y2="65917"/>
                        <a14:backgroundMark x1="56167" y1="66583" x2="56167" y2="66583"/>
                        <a14:backgroundMark x1="45667" y1="65917" x2="45667" y2="65917"/>
                        <a14:backgroundMark x1="45417" y1="66167" x2="45417" y2="66167"/>
                        <a14:backgroundMark x1="45583" y1="65917" x2="45583" y2="65917"/>
                        <a14:backgroundMark x1="46833" y1="65750" x2="46833" y2="65750"/>
                        <a14:backgroundMark x1="47750" y1="65917" x2="47750" y2="65917"/>
                        <a14:backgroundMark x1="49000" y1="66167" x2="49000" y2="66167"/>
                        <a14:backgroundMark x1="48583" y1="65917" x2="48583" y2="65917"/>
                        <a14:backgroundMark x1="48750" y1="65750" x2="48750" y2="65750"/>
                        <a14:backgroundMark x1="49083" y1="66083" x2="49083" y2="66083"/>
                        <a14:backgroundMark x1="48917" y1="65917" x2="48917" y2="65917"/>
                        <a14:backgroundMark x1="48667" y1="65917" x2="48667" y2="65917"/>
                        <a14:backgroundMark x1="50917" y1="66583" x2="50917" y2="66583"/>
                        <a14:backgroundMark x1="62833" y1="66167" x2="62833" y2="66167"/>
                        <a14:backgroundMark x1="62833" y1="66583" x2="62833" y2="66583"/>
                        <a14:backgroundMark x1="62417" y1="66333" x2="62417" y2="66333"/>
                        <a14:backgroundMark x1="74917" y1="66667" x2="74917" y2="66667"/>
                        <a14:backgroundMark x1="70583" y1="65833" x2="70583" y2="65833"/>
                        <a14:backgroundMark x1="70667" y1="66500" x2="70667" y2="66500"/>
                        <a14:backgroundMark x1="62833" y1="67000" x2="62833" y2="67000"/>
                        <a14:backgroundMark x1="27833" y1="65833" x2="27833" y2="65833"/>
                        <a14:backgroundMark x1="68417" y1="39417" x2="68417" y2="39417"/>
                        <a14:backgroundMark x1="69417" y1="39000" x2="68667" y2="42083"/>
                        <a14:backgroundMark x1="94250" y1="52500" x2="94250" y2="52500"/>
                        <a14:backgroundMark x1="67167" y1="66583" x2="67250" y2="67583"/>
                        <a14:backgroundMark x1="74000" y1="65833" x2="74000" y2="65833"/>
                        <a14:backgroundMark x1="43583" y1="55583" x2="43333" y2="56583"/>
                        <a14:backgroundMark x1="41250" y1="66500" x2="41583" y2="66500"/>
                        <a14:backgroundMark x1="41333" y1="65917" x2="41583" y2="65917"/>
                        <a14:backgroundMark x1="43750" y1="66000" x2="44000" y2="66083"/>
                        <a14:backgroundMark x1="44417" y1="66000" x2="44333" y2="66083"/>
                        <a14:backgroundMark x1="45417" y1="65917" x2="45250" y2="66167"/>
                        <a14:backgroundMark x1="56167" y1="66500" x2="57000" y2="66500"/>
                        <a14:backgroundMark x1="55000" y1="66333" x2="55000" y2="66833"/>
                        <a14:backgroundMark x1="55917" y1="66417" x2="55833" y2="66417"/>
                        <a14:backgroundMark x1="67167" y1="65833" x2="67000" y2="65917"/>
                        <a14:backgroundMark x1="65333" y1="65750" x2="65333" y2="65750"/>
                        <a14:backgroundMark x1="65000" y1="66500" x2="65083" y2="66417"/>
                        <a14:backgroundMark x1="47667" y1="66667" x2="47667" y2="66667"/>
                        <a14:backgroundMark x1="47667" y1="66333" x2="47667" y2="66333"/>
                        <a14:backgroundMark x1="47667" y1="66083" x2="47667" y2="66083"/>
                        <a14:backgroundMark x1="34500" y1="66500" x2="34500" y2="66500"/>
                        <a14:backgroundMark x1="33417" y1="66417" x2="33417" y2="66417"/>
                        <a14:backgroundMark x1="32250" y1="66167" x2="32250" y2="66167"/>
                        <a14:backgroundMark x1="33250" y1="65833" x2="33250" y2="65833"/>
                        <a14:backgroundMark x1="36500" y1="66583" x2="36500" y2="66583"/>
                        <a14:backgroundMark x1="33083" y1="66417" x2="33083" y2="66417"/>
                        <a14:backgroundMark x1="36250" y1="66500" x2="36250" y2="66500"/>
                        <a14:backgroundMark x1="24917" y1="66167" x2="24917" y2="66167"/>
                        <a14:backgroundMark x1="25000" y1="66167" x2="24917" y2="66167"/>
                        <a14:backgroundMark x1="23750" y1="65583" x2="23750" y2="65583"/>
                        <a14:backgroundMark x1="23833" y1="65667" x2="23833" y2="65667"/>
                        <a14:backgroundMark x1="23833" y1="65833" x2="23833" y2="65833"/>
                        <a14:backgroundMark x1="23833" y1="65833" x2="23833" y2="65833"/>
                        <a14:backgroundMark x1="23917" y1="65833" x2="23917" y2="65833"/>
                        <a14:backgroundMark x1="23917" y1="65833" x2="23917" y2="65833"/>
                        <a14:backgroundMark x1="23917" y1="65833" x2="23917" y2="65833"/>
                        <a14:backgroundMark x1="23917" y1="65750" x2="23917" y2="65750"/>
                        <a14:backgroundMark x1="24000" y1="65750" x2="24000" y2="65750"/>
                        <a14:backgroundMark x1="24000" y1="65750" x2="24000" y2="65750"/>
                        <a14:backgroundMark x1="31833" y1="44917" x2="31833" y2="44917"/>
                        <a14:backgroundMark x1="32583" y1="44917" x2="32583" y2="44917"/>
                        <a14:backgroundMark x1="32667" y1="45000" x2="32667" y2="45000"/>
                        <a14:backgroundMark x1="32667" y1="44833" x2="32667" y2="44833"/>
                        <a14:backgroundMark x1="32500" y1="44667" x2="32500" y2="44667"/>
                        <a14:backgroundMark x1="50333" y1="48167" x2="50500" y2="48250"/>
                      </a14:backgroundRemoval>
                    </a14:imgEffect>
                  </a14:imgLayer>
                </a14:imgProps>
              </a:ext>
            </a:extLst>
          </a:blip>
          <a:srcRect l="20457" t="31667" r="17599" b="27778"/>
          <a:stretch/>
        </p:blipFill>
        <p:spPr>
          <a:xfrm>
            <a:off x="9766122" y="5342630"/>
            <a:ext cx="2269762" cy="14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4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3DE7A8B-A9A5-45F1-9FB7-9C6EAF1F2290}"/>
              </a:ext>
            </a:extLst>
          </p:cNvPr>
          <p:cNvSpPr txBox="1">
            <a:spLocks/>
          </p:cNvSpPr>
          <p:nvPr userDrawn="1"/>
        </p:nvSpPr>
        <p:spPr>
          <a:xfrm>
            <a:off x="8890293" y="6534358"/>
            <a:ext cx="941296" cy="281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PE"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Página. </a:t>
            </a:r>
            <a:fld id="{A667AA1B-E8AD-4CDC-A48B-0CBE3FACADD5}" type="slidenum">
              <a:rPr lang="es-PE" sz="100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‹Nº›</a:t>
            </a:fld>
            <a:endParaRPr lang="es-PE" sz="10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uadroTexto 10">
            <a:extLst>
              <a:ext uri="{FF2B5EF4-FFF2-40B4-BE49-F238E27FC236}">
                <a16:creationId xmlns:a16="http://schemas.microsoft.com/office/drawing/2014/main" id="{AFD900C6-C4CD-4DF5-96FF-DF770EFF8794}"/>
              </a:ext>
            </a:extLst>
          </p:cNvPr>
          <p:cNvSpPr txBox="1"/>
          <p:nvPr userDrawn="1"/>
        </p:nvSpPr>
        <p:spPr>
          <a:xfrm>
            <a:off x="4706754" y="6532834"/>
            <a:ext cx="4183539" cy="2462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/>
            <a:r>
              <a:rPr lang="es-ES" sz="1000" dirty="0">
                <a:latin typeface="Calibri"/>
                <a:cs typeface="Calibri"/>
              </a:rPr>
              <a:t>CURSO II – INTRODUCCIÓN A PYTHON PARA CIENCIA DE DATOS Y ML</a:t>
            </a:r>
          </a:p>
        </p:txBody>
      </p:sp>
    </p:spTree>
    <p:extLst>
      <p:ext uri="{BB962C8B-B14F-4D97-AF65-F5344CB8AC3E}">
        <p14:creationId xmlns:p14="http://schemas.microsoft.com/office/powerpoint/2010/main" val="2750054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86788AC-EBF3-47B1-AB50-05E203595557}"/>
              </a:ext>
            </a:extLst>
          </p:cNvPr>
          <p:cNvSpPr txBox="1">
            <a:spLocks/>
          </p:cNvSpPr>
          <p:nvPr userDrawn="1"/>
        </p:nvSpPr>
        <p:spPr>
          <a:xfrm>
            <a:off x="8890293" y="6534358"/>
            <a:ext cx="941296" cy="281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PE"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Página. </a:t>
            </a:r>
            <a:fld id="{A667AA1B-E8AD-4CDC-A48B-0CBE3FACADD5}" type="slidenum">
              <a:rPr lang="es-PE" sz="100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‹Nº›</a:t>
            </a:fld>
            <a:endParaRPr lang="es-PE" sz="10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uadroTexto 10">
            <a:extLst>
              <a:ext uri="{FF2B5EF4-FFF2-40B4-BE49-F238E27FC236}">
                <a16:creationId xmlns:a16="http://schemas.microsoft.com/office/drawing/2014/main" id="{6A7EB591-67D9-44E5-B2DD-4A88B34F1E27}"/>
              </a:ext>
            </a:extLst>
          </p:cNvPr>
          <p:cNvSpPr txBox="1"/>
          <p:nvPr userDrawn="1"/>
        </p:nvSpPr>
        <p:spPr>
          <a:xfrm>
            <a:off x="4203065" y="6569431"/>
            <a:ext cx="4536674" cy="2462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/>
            <a:r>
              <a:rPr lang="es-ES" sz="1000" dirty="0">
                <a:latin typeface="Calibri"/>
                <a:cs typeface="Calibri"/>
              </a:rPr>
              <a:t>CURSO II – INTRODUCCIÓN A PYTHON PARA CIENCIA DE DATOS Y ML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2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3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8477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BDF8A0-BFD3-4A1E-A35C-F8906FC120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F7EE8C4-DFC9-4CCC-B2E8-D2F6B4344E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58F3C85-DFE6-4432-9F90-557634CEF0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35228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451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175500D-D361-4AA4-9F94-1318F7DCC9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AF8101-5FC7-4F71-B3C1-4C91193890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F32FE9-B134-4D84-BAA4-D71243FE2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9955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1228464-3F99-4F26-A334-F32FDF043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E59677-B7BC-4913-B850-616BD97943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F5465E-D336-41F9-827B-FB70B3D9D0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7546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292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940A95-04B4-4586-B839-FD1BA075CD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6EDD58-64CD-4A89-BB4C-CAB75EAC8A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1441DCB-7EEA-425E-A3EB-8B1A98681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456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F4BBDF4-D473-42EC-99AC-6964F16270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3BE88A-6911-4FD9-BBE2-2920EB63DB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284EDD-0330-4AB6-8809-296C449B1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9388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311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3664B4F-5CCD-4D74-A784-67AD4C082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96131D-D726-4F07-BE65-2300BF408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01FB04-41E6-4B9C-B34D-286C50A61F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6382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F726A6A-E35E-4806-9933-DE91F45E8F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6CC492A-E8B0-4C59-BF64-DF4E70C21B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D4F0DC-6F62-44D7-AE93-FD49F7247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7063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271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8726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CA18E19-1BBB-4249-88B7-30FFDF5464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485847-495D-45EE-8371-EFBE37093E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1BEB17-7745-4630-85B4-E0498FAAAB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9587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39915F5-B91C-4739-B308-D15DDBE92A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5731C7-C173-4B63-99A5-1BBFF23527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4B1AE2-301C-4345-8F82-20FB933C11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53320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0989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4C61210-3146-4220-9440-514EC3C41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50D9600-F681-4C5C-BEDA-07FD1D8F22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A55120A-DB41-4E94-B52F-A4EBBC27C1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7892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9AB61BD-8F16-46AB-AF71-81D54193D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58FA2A-6A0E-4026-A6CB-616F042F7C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5A00FB9-AE85-4DA0-AD46-C6D2DD67BC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8372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633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9A41307-5047-41CA-95DF-9113E8D7C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7B2DDC-C5A6-4F95-A241-21A7731861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A5FA45-B7CA-47AB-B138-67D61F64F0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5671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A9AE060-591C-41F4-BA45-CE6E5275F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A72C60-A5DC-46E1-96BD-9B1BC37A85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ED5E60-6A1F-4B32-8C80-A0B266D640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754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481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782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1C01B4A-C20F-4677-863C-7841BFAF2A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023EAB-8357-4E97-A355-0AA89223E7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5D9160-5AB9-4359-B7FD-C62BCF3A92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9261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629CCD9-7EB0-40A8-A2E5-BDBA9B680D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F15B50-E309-4894-B9FF-7CDFD7A6D0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E13322-B430-48B0-94A4-B15568672E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203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7168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30E276-E0EC-41AE-B5E4-480C13AE2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8442760-E9DB-4602-821A-C9AED20D4B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291D08F-9181-4117-B620-52C64963CD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56249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7628FD9-1CB6-4089-8964-00E6BE27D6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E17875-8282-4A7B-BCD9-BB114F1E06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75E08F-E1A8-41AA-B8BA-BF6BEC8F62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17173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277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D081600-DF3B-49CF-A66E-2B6AAFE09A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45F661C-86E4-4B41-9BEB-8EC216AB2C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8178BDB-7C75-4645-A8AF-9B47CC50E4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2273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5F1F5F5-D051-427B-9B14-1A2788DE49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9B9D04-15B8-40FF-B896-28FCF9825C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50ECC6-D492-4D33-B66B-692C9536A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28002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7860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F67B88-7E31-4D54-BCAD-F55FEA1EB8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02A5A02-1966-488E-B88F-C06B14E697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7DF9B63-4FAF-44F7-8180-AA1D92D954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71731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504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8F69FE7-3E47-4E92-BADA-207A5CD017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6E36AF-883A-410E-8B60-8A9C50662D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CF85363-5336-4964-A4FA-09C7A887E2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969469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112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E01CA15-F292-4B2C-B30D-F3F1BFA5EEBA}"/>
              </a:ext>
            </a:extLst>
          </p:cNvPr>
          <p:cNvSpPr txBox="1"/>
          <p:nvPr/>
        </p:nvSpPr>
        <p:spPr>
          <a:xfrm>
            <a:off x="470104" y="108437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2000" b="1">
              <a:latin typeface="Montserrat" panose="00000500000000000000" pitchFamily="2" charset="0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3021DC7-E238-4419-869F-1B6A18462C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1493695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732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96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66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188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F44AE76-69C1-423B-9911-97C16DDD91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7A0A6A-6F1B-4E3D-A57D-E709FD5E05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D23FDE-E161-43E8-B560-65B7425C74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4713394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ido del curs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structo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rio Progra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ORTADAS GENERA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ido del Curso IV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Subcapitul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ESARROLL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ibliografi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0</Words>
  <Application>Microsoft Office PowerPoint</Application>
  <PresentationFormat>Panorámica</PresentationFormat>
  <Paragraphs>0</Paragraphs>
  <Slides>42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42</vt:i4>
      </vt:variant>
    </vt:vector>
  </HeadingPairs>
  <TitlesOfParts>
    <vt:vector size="53" baseType="lpstr">
      <vt:lpstr>Arial</vt:lpstr>
      <vt:lpstr>Calibri</vt:lpstr>
      <vt:lpstr>Montserrat</vt:lpstr>
      <vt:lpstr>Contenido del curso</vt:lpstr>
      <vt:lpstr>Instructor</vt:lpstr>
      <vt:lpstr>Temario Programa</vt:lpstr>
      <vt:lpstr>PORTADAS GENERALES</vt:lpstr>
      <vt:lpstr>Contenido del Curso IV</vt:lpstr>
      <vt:lpstr>Subcapitulos</vt:lpstr>
      <vt:lpstr>DESARROLLO</vt:lpstr>
      <vt:lpstr>Bibliografia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Usuario</dc:creator>
  <cp:lastModifiedBy>USER</cp:lastModifiedBy>
  <cp:revision>633</cp:revision>
  <dcterms:created xsi:type="dcterms:W3CDTF">2020-05-22T13:22:15Z</dcterms:created>
  <dcterms:modified xsi:type="dcterms:W3CDTF">2023-04-11T15:32:05Z</dcterms:modified>
</cp:coreProperties>
</file>